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FF644-E983-4D54-8B8C-A3F344815237}" type="datetimeFigureOut">
              <a:rPr lang="en-US" smtClean="0"/>
              <a:t>7/27/2010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364A6-EA80-4E6A-BACF-3A5833F0E0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64A6-EA80-4E6A-BACF-3A5833F0E0C3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64A6-EA80-4E6A-BACF-3A5833F0E0C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64A6-EA80-4E6A-BACF-3A5833F0E0C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64A6-EA80-4E6A-BACF-3A5833F0E0C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64A6-EA80-4E6A-BACF-3A5833F0E0C3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64A6-EA80-4E6A-BACF-3A5833F0E0C3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64A6-EA80-4E6A-BACF-3A5833F0E0C3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64A6-EA80-4E6A-BACF-3A5833F0E0C3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64A6-EA80-4E6A-BACF-3A5833F0E0C3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1F66CCB-9904-4E87-BE05-E933D4DAD35D}" type="datetimeFigureOut">
              <a:rPr lang="en-US" smtClean="0"/>
              <a:pPr/>
              <a:t>7/27/2010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DCD8B18-6B0D-4297-98BE-9C40E60644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F66CCB-9904-4E87-BE05-E933D4DAD35D}" type="datetimeFigureOut">
              <a:rPr lang="en-US" smtClean="0"/>
              <a:pPr/>
              <a:t>7/27/2010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D8B18-6B0D-4297-98BE-9C40E6064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F66CCB-9904-4E87-BE05-E933D4DAD35D}" type="datetimeFigureOut">
              <a:rPr lang="en-US" smtClean="0"/>
              <a:pPr/>
              <a:t>7/27/2010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D8B18-6B0D-4297-98BE-9C40E6064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F66CCB-9904-4E87-BE05-E933D4DAD35D}" type="datetimeFigureOut">
              <a:rPr lang="en-US" smtClean="0"/>
              <a:pPr/>
              <a:t>7/27/2010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D8B18-6B0D-4297-98BE-9C40E6064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1F66CCB-9904-4E87-BE05-E933D4DAD35D}" type="datetimeFigureOut">
              <a:rPr lang="en-US" smtClean="0"/>
              <a:pPr/>
              <a:t>7/27/2010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DCD8B18-6B0D-4297-98BE-9C40E60644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F66CCB-9904-4E87-BE05-E933D4DAD35D}" type="datetimeFigureOut">
              <a:rPr lang="en-US" smtClean="0"/>
              <a:pPr/>
              <a:t>7/27/2010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DCD8B18-6B0D-4297-98BE-9C40E60644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F66CCB-9904-4E87-BE05-E933D4DAD35D}" type="datetimeFigureOut">
              <a:rPr lang="en-US" smtClean="0"/>
              <a:pPr/>
              <a:t>7/27/2010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DCD8B18-6B0D-4297-98BE-9C40E6064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F66CCB-9904-4E87-BE05-E933D4DAD35D}" type="datetimeFigureOut">
              <a:rPr lang="en-US" smtClean="0"/>
              <a:pPr/>
              <a:t>7/27/2010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D8B18-6B0D-4297-98BE-9C40E60644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F66CCB-9904-4E87-BE05-E933D4DAD35D}" type="datetimeFigureOut">
              <a:rPr lang="en-US" smtClean="0"/>
              <a:pPr/>
              <a:t>7/27/2010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D8B18-6B0D-4297-98BE-9C40E6064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1F66CCB-9904-4E87-BE05-E933D4DAD35D}" type="datetimeFigureOut">
              <a:rPr lang="en-US" smtClean="0"/>
              <a:pPr/>
              <a:t>7/27/2010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DCD8B18-6B0D-4297-98BE-9C40E60644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1F66CCB-9904-4E87-BE05-E933D4DAD35D}" type="datetimeFigureOut">
              <a:rPr lang="en-US" smtClean="0"/>
              <a:pPr/>
              <a:t>7/27/2010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DCD8B18-6B0D-4297-98BE-9C40E60644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1F66CCB-9904-4E87-BE05-E933D4DAD35D}" type="datetimeFigureOut">
              <a:rPr lang="en-US" smtClean="0"/>
              <a:pPr/>
              <a:t>7/27/2010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DCD8B18-6B0D-4297-98BE-9C40E60644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3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Libertarian </a:t>
            </a:r>
            <a:r>
              <a:rPr lang="en-US" smtClean="0"/>
              <a:t>Cosmopolitanism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2819400"/>
            <a:ext cx="7017434" cy="1752600"/>
          </a:xfrm>
        </p:spPr>
        <p:txBody>
          <a:bodyPr>
            <a:normAutofit/>
          </a:bodyPr>
          <a:lstStyle/>
          <a:p>
            <a:r>
              <a:rPr lang="en-US" smtClean="0"/>
              <a:t>Steven Horwitz</a:t>
            </a:r>
          </a:p>
          <a:p>
            <a:r>
              <a:rPr lang="en-US" sz="2800" smtClean="0"/>
              <a:t>IHS:  Morality, Capitalism, and Freedom</a:t>
            </a:r>
            <a:endParaRPr lang="en-US" sz="2800"/>
          </a:p>
          <a:p>
            <a:r>
              <a:rPr lang="en-US" sz="2800" smtClean="0"/>
              <a:t>Summer 2010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Libertarian </a:t>
            </a:r>
            <a:r>
              <a:rPr lang="en-US" smtClean="0"/>
              <a:t>Cosmopolitanism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 How does classical liberalism or libertarianism approach questions of internationalism and difference?</a:t>
            </a:r>
          </a:p>
          <a:p>
            <a:r>
              <a:rPr lang="en-US" smtClean="0"/>
              <a:t> Beyond “tolerance of difference” to recognizing its benefits</a:t>
            </a:r>
          </a:p>
          <a:p>
            <a:pPr lvl="1"/>
            <a:r>
              <a:rPr lang="en-US" smtClean="0"/>
              <a:t>Immigration</a:t>
            </a:r>
          </a:p>
          <a:p>
            <a:pPr lvl="1"/>
            <a:r>
              <a:rPr lang="en-US" smtClean="0"/>
              <a:t>Population</a:t>
            </a:r>
          </a:p>
          <a:p>
            <a:pPr lvl="1"/>
            <a:r>
              <a:rPr lang="en-US" smtClean="0"/>
              <a:t>Free trade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Immigration</a:t>
            </a:r>
            <a:endParaRPr lang="en-US"/>
          </a:p>
        </p:txBody>
      </p:sp>
      <p:pic>
        <p:nvPicPr>
          <p:cNvPr id="7" name="Content Placeholder 6" descr="tookourjobs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2695383"/>
            <a:ext cx="4038600" cy="2427672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1645920"/>
            <a:ext cx="4114800" cy="4526280"/>
          </a:xfrm>
        </p:spPr>
        <p:txBody>
          <a:bodyPr>
            <a:normAutofit/>
          </a:bodyPr>
          <a:lstStyle/>
          <a:p>
            <a:r>
              <a:rPr lang="en-US" smtClean="0"/>
              <a:t>“They took our jobs?”</a:t>
            </a:r>
          </a:p>
          <a:p>
            <a:pPr lvl="1"/>
            <a:r>
              <a:rPr lang="en-US" smtClean="0"/>
              <a:t>More people means different people</a:t>
            </a:r>
          </a:p>
          <a:p>
            <a:pPr lvl="1"/>
            <a:r>
              <a:rPr lang="en-US" smtClean="0"/>
              <a:t>“Fixed pie” of jobs?</a:t>
            </a:r>
          </a:p>
          <a:p>
            <a:r>
              <a:rPr lang="en-US" smtClean="0"/>
              <a:t>Jobs that wouldn’t exist otherwise</a:t>
            </a:r>
          </a:p>
          <a:p>
            <a:r>
              <a:rPr lang="en-US" smtClean="0"/>
              <a:t>Labor market regs make this harder</a:t>
            </a:r>
          </a:p>
          <a:p>
            <a:r>
              <a:rPr lang="en-US" smtClean="0"/>
              <a:t>Do national borders matter for rights?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Immigration &amp; the Welfare State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Are immigrants (legal or illegal) a drain on tax dollars?</a:t>
            </a:r>
          </a:p>
          <a:p>
            <a:pPr lvl="1"/>
            <a:r>
              <a:rPr lang="en-US" smtClean="0"/>
              <a:t>Do they consume more gov’t services than they pay in taxes?</a:t>
            </a:r>
          </a:p>
          <a:p>
            <a:r>
              <a:rPr lang="en-US" smtClean="0"/>
              <a:t>If true, what’s the problem?  Immigration or the welfare state?</a:t>
            </a:r>
          </a:p>
          <a:p>
            <a:r>
              <a:rPr lang="en-US" smtClean="0"/>
              <a:t>In fact, not true:  most studies show they pay more than they consume</a:t>
            </a:r>
          </a:p>
          <a:p>
            <a:pPr lvl="1"/>
            <a:r>
              <a:rPr lang="en-US" smtClean="0"/>
              <a:t>Not just income and SS taxes, but sales and property too.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Population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Are people net consumers or producers?</a:t>
            </a:r>
          </a:p>
          <a:p>
            <a:pPr lvl="1"/>
            <a:r>
              <a:rPr lang="en-US" smtClean="0"/>
              <a:t>Hungry mouths vs. producing hands and thinking brains</a:t>
            </a:r>
          </a:p>
          <a:p>
            <a:r>
              <a:rPr lang="en-US" smtClean="0"/>
              <a:t>More people means more different people, means more things can get done.</a:t>
            </a:r>
          </a:p>
          <a:p>
            <a:pPr lvl="1"/>
            <a:r>
              <a:rPr lang="en-US" smtClean="0"/>
              <a:t>We wouldn’t have what we have without the population we have.</a:t>
            </a:r>
          </a:p>
          <a:p>
            <a:r>
              <a:rPr lang="en-US" smtClean="0"/>
              <a:t>Population growth turns out to be self-limiting.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Population and Economic  Growth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No empirical relationship between pop growth and economic growth</a:t>
            </a:r>
          </a:p>
          <a:p>
            <a:r>
              <a:rPr lang="en-US" smtClean="0"/>
              <a:t>Key:  institutions</a:t>
            </a:r>
          </a:p>
          <a:p>
            <a:pPr lvl="1"/>
            <a:r>
              <a:rPr lang="en-US" smtClean="0"/>
              <a:t>Rule of law</a:t>
            </a:r>
          </a:p>
          <a:p>
            <a:pPr lvl="1"/>
            <a:r>
              <a:rPr lang="en-US" smtClean="0"/>
              <a:t>Private property </a:t>
            </a:r>
          </a:p>
          <a:p>
            <a:pPr lvl="1"/>
            <a:r>
              <a:rPr lang="en-US" smtClean="0"/>
              <a:t>Markets</a:t>
            </a:r>
          </a:p>
          <a:p>
            <a:r>
              <a:rPr lang="en-US" smtClean="0"/>
              <a:t>Channels population into economic growth</a:t>
            </a:r>
            <a:endParaRPr lang="en-US"/>
          </a:p>
        </p:txBody>
      </p:sp>
      <p:pic>
        <p:nvPicPr>
          <p:cNvPr id="5" name="Content Placeholder 4" descr="pop and econ growth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752606"/>
            <a:ext cx="4038600" cy="43132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Limits to Population Growth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Humans self-limit their population growth</a:t>
            </a:r>
          </a:p>
          <a:p>
            <a:pPr lvl="1"/>
            <a:r>
              <a:rPr lang="en-US" smtClean="0"/>
              <a:t>As wealth increases, particularly through industrialization, family size shrinks</a:t>
            </a:r>
          </a:p>
          <a:p>
            <a:pPr lvl="1"/>
            <a:r>
              <a:rPr lang="en-US" smtClean="0"/>
              <a:t>Recall:  kids become costlier</a:t>
            </a:r>
          </a:p>
          <a:p>
            <a:pPr lvl="1"/>
            <a:r>
              <a:rPr lang="en-US" smtClean="0"/>
              <a:t>Key is institutions again</a:t>
            </a:r>
          </a:p>
          <a:p>
            <a:r>
              <a:rPr lang="en-US" smtClean="0"/>
              <a:t>Almost all countries seeing slower growth rates</a:t>
            </a:r>
          </a:p>
          <a:p>
            <a:pPr lvl="1"/>
            <a:r>
              <a:rPr lang="en-US" smtClean="0"/>
              <a:t>W. Europe and Japan seeing negative ones</a:t>
            </a:r>
          </a:p>
          <a:p>
            <a:r>
              <a:rPr lang="en-US" smtClean="0"/>
              <a:t>Can’t just extrapolate past patterns – we are not amoeba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Free Trade and Peace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“It is through exchange that difference becomes a blessing, not a curse.” – Rabbi Jonathan Sacks</a:t>
            </a:r>
          </a:p>
          <a:p>
            <a:pPr lvl="1"/>
            <a:r>
              <a:rPr lang="en-US" smtClean="0"/>
              <a:t>Comparative advantage, specialization, and exchange</a:t>
            </a:r>
          </a:p>
          <a:p>
            <a:pPr lvl="1"/>
            <a:r>
              <a:rPr lang="en-US" smtClean="0"/>
              <a:t>Interdependence and the costs of conflict</a:t>
            </a:r>
          </a:p>
          <a:p>
            <a:pPr lvl="1"/>
            <a:r>
              <a:rPr lang="en-US" smtClean="0"/>
              <a:t>The “Law of Association” and cooperation</a:t>
            </a:r>
          </a:p>
          <a:p>
            <a:pPr lvl="1"/>
            <a:r>
              <a:rPr lang="en-US" smtClean="0"/>
              <a:t>Free trade as the path to peace</a:t>
            </a:r>
          </a:p>
          <a:p>
            <a:pPr lvl="1"/>
            <a:r>
              <a:rPr lang="en-US" smtClean="0"/>
              <a:t>The red herring called the “trade deficit”</a:t>
            </a:r>
          </a:p>
          <a:p>
            <a:r>
              <a:rPr lang="en-US" smtClean="0"/>
              <a:t>Classical liberalism is not isolationist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Cosmopolitan Rational Optimism</a:t>
            </a:r>
            <a:endParaRPr lang="en-US"/>
          </a:p>
        </p:txBody>
      </p:sp>
      <p:pic>
        <p:nvPicPr>
          <p:cNvPr id="5" name="Content Placeholder 4" descr="rationaloptimist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67110" y="1646238"/>
            <a:ext cx="3818780" cy="452596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Classical liberalism:</a:t>
            </a:r>
          </a:p>
          <a:p>
            <a:pPr lvl="1"/>
            <a:r>
              <a:rPr lang="en-US" smtClean="0"/>
              <a:t>Open</a:t>
            </a:r>
          </a:p>
          <a:p>
            <a:pPr lvl="1"/>
            <a:r>
              <a:rPr lang="en-US" smtClean="0"/>
              <a:t>Optimistic</a:t>
            </a:r>
          </a:p>
          <a:p>
            <a:pPr lvl="1"/>
            <a:r>
              <a:rPr lang="en-US" smtClean="0"/>
              <a:t>Confident</a:t>
            </a:r>
          </a:p>
          <a:p>
            <a:pPr lvl="1"/>
            <a:r>
              <a:rPr lang="en-US" smtClean="0"/>
              <a:t>Not fearful of change and of difference</a:t>
            </a:r>
          </a:p>
          <a:p>
            <a:r>
              <a:rPr lang="en-US" smtClean="0"/>
              <a:t>We are “rational optimists” about the human condition and other humans.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3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100</TotalTime>
  <Words>389</Words>
  <Application>Microsoft Office PowerPoint</Application>
  <PresentationFormat>On-screen Show (4:3)</PresentationFormat>
  <Paragraphs>68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Foundry</vt:lpstr>
      <vt:lpstr>Libertarian Cosmopolitanism</vt:lpstr>
      <vt:lpstr>Libertarian Cosmopolitanism</vt:lpstr>
      <vt:lpstr>Immigration</vt:lpstr>
      <vt:lpstr>Immigration &amp; the Welfare State</vt:lpstr>
      <vt:lpstr>Population</vt:lpstr>
      <vt:lpstr>Population and Economic  Growth</vt:lpstr>
      <vt:lpstr>Limits to Population Growth</vt:lpstr>
      <vt:lpstr>Free Trade and Peace</vt:lpstr>
      <vt:lpstr>Cosmopolitan Rational Optimism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Liberal Cosmopolitanism</dc:title>
  <dc:creator>Steven Horwitz</dc:creator>
  <cp:lastModifiedBy>Steven Horwitz</cp:lastModifiedBy>
  <cp:revision>14</cp:revision>
  <dcterms:created xsi:type="dcterms:W3CDTF">2010-07-17T18:37:27Z</dcterms:created>
  <dcterms:modified xsi:type="dcterms:W3CDTF">2010-07-28T03:10:03Z</dcterms:modified>
</cp:coreProperties>
</file>